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1"/>
    <p:sldMasterId id="2147483666" r:id="rId2"/>
    <p:sldMasterId id="2147483689" r:id="rId3"/>
  </p:sldMasterIdLst>
  <p:notesMasterIdLst>
    <p:notesMasterId r:id="rId12"/>
  </p:notesMasterIdLst>
  <p:handoutMasterIdLst>
    <p:handoutMasterId r:id="rId13"/>
  </p:handoutMasterIdLst>
  <p:sldIdLst>
    <p:sldId id="397" r:id="rId4"/>
    <p:sldId id="403" r:id="rId5"/>
    <p:sldId id="420" r:id="rId6"/>
    <p:sldId id="419" r:id="rId7"/>
    <p:sldId id="421" r:id="rId8"/>
    <p:sldId id="422" r:id="rId9"/>
    <p:sldId id="423" r:id="rId10"/>
    <p:sldId id="400" r:id="rId11"/>
  </p:sldIdLst>
  <p:sldSz cx="12190413" cy="6859588"/>
  <p:notesSz cx="6858000" cy="9144000"/>
  <p:embeddedFontLst>
    <p:embeddedFont>
      <p:font typeface="Archivo SemiBold" panose="020B0604020202020204" charset="0"/>
      <p:bold r:id="rId14"/>
      <p:boldItalic r:id="rId15"/>
    </p:embeddedFont>
    <p:embeddedFont>
      <p:font typeface="Inter-Regular" panose="020B0604020202020204" charset="0"/>
      <p:regular r:id="rId16"/>
      <p:bold r:id="rId17"/>
    </p:embeddedFont>
    <p:embeddedFont>
      <p:font typeface="Roboto" panose="02000000000000000000" pitchFamily="2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3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44B5C2"/>
    <a:srgbClr val="088F9E"/>
    <a:srgbClr val="E2F4F6"/>
    <a:srgbClr val="CCEAEE"/>
    <a:srgbClr val="C5E7ED"/>
    <a:srgbClr val="009DD9"/>
    <a:srgbClr val="0F6FC6"/>
    <a:srgbClr val="9DD1EB"/>
    <a:srgbClr val="6F79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2222" autoAdjust="0"/>
  </p:normalViewPr>
  <p:slideViewPr>
    <p:cSldViewPr snapToGrid="0" showGuides="1">
      <p:cViewPr varScale="1">
        <p:scale>
          <a:sx n="91" d="100"/>
          <a:sy n="91" d="100"/>
        </p:scale>
        <p:origin x="1296" y="78"/>
      </p:cViewPr>
      <p:guideLst>
        <p:guide pos="3840"/>
        <p:guide orient="horz" pos="23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microsoft.com/office/2018/10/relationships/authors" Target="author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8.fntdata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font" Target="fonts/font6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9/28/2026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75404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2FF20-937E-CD96-336C-AB8087B82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CF42F19-9DFE-3350-782B-7CED62A5B3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710C327-B034-C098-0D70-1ADAD50087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551555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533D5-1D2B-6644-8C0A-BF08127F6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7572F68-ECF4-46DB-1D0D-BF41CD31C3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B9C993F-6FB2-0CA2-7A33-C478EF4BB4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00820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0942E-2B36-C66B-14F0-B47BB6043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D7BB1BD-39D0-E7C9-9CEF-3A402CB953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BB13E08-6474-116B-4A06-20CC1E2C24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545165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7B9C7-9597-16D4-2C8D-E53BFC8B5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EF3AF01-35C6-B212-1535-AC608EAD40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A3FB43A-6099-42C8-2B78-796C185CFE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433062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7DB49-D4E1-5F51-D88C-C39859D2C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07714A1-CB41-8C3D-422F-E415211B7C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2BDC085-4AE4-54BB-2E84-1CE557B811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53875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2968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712" y="249620"/>
            <a:ext cx="2931311" cy="636655"/>
          </a:xfrm>
          <a:prstGeom prst="rect">
            <a:avLst/>
          </a:prstGeom>
        </p:spPr>
      </p:pic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5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621" y="1466208"/>
            <a:ext cx="4914758" cy="106744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hyperlink" Target="https://erranet.org/research-papers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hyperlink" Target="https://erranet.org/research-papers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s://erranet.org/research-papers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vatican.va/content/leo-xiv/en/encyclicals/documents/20260515-magnifica-humanitas.html?utm_source=newsletter&amp;utm_medium=email&amp;utm_campaign=newsletter_axiosgenerate&amp;stream=top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mailto:luca.loschiavo@erranet.org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39543" y="2706784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it-IT" sz="3200" dirty="0">
                <a:solidFill>
                  <a:srgbClr val="161922"/>
                </a:solidFill>
                <a:latin typeface="Archivo SemiBold" pitchFamily="2" charset="-18"/>
                <a:cs typeface="Archivo SemiBold" pitchFamily="2" charset="-18"/>
              </a:rPr>
              <a:t>ICER </a:t>
            </a:r>
            <a:r>
              <a:rPr lang="it-IT" sz="3200" dirty="0" err="1">
                <a:solidFill>
                  <a:srgbClr val="161922"/>
                </a:solidFill>
                <a:latin typeface="Archivo SemiBold" pitchFamily="2" charset="-18"/>
                <a:cs typeface="Archivo SemiBold" pitchFamily="2" charset="-18"/>
              </a:rPr>
              <a:t>Distinguished</a:t>
            </a:r>
            <a:r>
              <a:rPr lang="it-IT" sz="3200" dirty="0">
                <a:solidFill>
                  <a:srgbClr val="161922"/>
                </a:solidFill>
                <a:latin typeface="Archivo SemiBold" pitchFamily="2" charset="-18"/>
                <a:cs typeface="Archivo SemiBold" pitchFamily="2" charset="-18"/>
              </a:rPr>
              <a:t> Scholar Award</a:t>
            </a:r>
            <a:br>
              <a:rPr lang="it-IT" sz="3200" dirty="0">
                <a:solidFill>
                  <a:srgbClr val="161922"/>
                </a:solidFill>
                <a:latin typeface="Archivo SemiBold" pitchFamily="2" charset="-18"/>
                <a:cs typeface="Archivo SemiBold" pitchFamily="2" charset="-18"/>
              </a:rPr>
            </a:br>
            <a:r>
              <a:rPr lang="it-IT" sz="3200" dirty="0">
                <a:solidFill>
                  <a:srgbClr val="161922"/>
                </a:solidFill>
                <a:latin typeface="Archivo SemiBold" pitchFamily="2" charset="-18"/>
                <a:cs typeface="Archivo SemiBold" pitchFamily="2" charset="-18"/>
              </a:rPr>
              <a:t>Next Practices </a:t>
            </a:r>
            <a:r>
              <a:rPr lang="it-IT" sz="3200" dirty="0" err="1">
                <a:solidFill>
                  <a:srgbClr val="161922"/>
                </a:solidFill>
                <a:latin typeface="Archivo SemiBold" pitchFamily="2" charset="-18"/>
                <a:cs typeface="Archivo SemiBold" pitchFamily="2" charset="-18"/>
              </a:rPr>
              <a:t>Category</a:t>
            </a:r>
            <a:endParaRPr lang="it-IT" sz="3200" dirty="0">
              <a:solidFill>
                <a:srgbClr val="161922"/>
              </a:solidFill>
              <a:latin typeface="Archivo SemiBold" pitchFamily="2" charset="-18"/>
              <a:cs typeface="Archivo SemiBold" pitchFamily="2" charset="-18"/>
            </a:endParaRPr>
          </a:p>
          <a:p>
            <a:endParaRPr lang="en-US" sz="3600" b="1" i="1" dirty="0">
              <a:solidFill>
                <a:srgbClr val="088F9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600" b="1" i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Luca Lo Schiavo</a:t>
            </a:r>
          </a:p>
          <a:p>
            <a:r>
              <a:rPr lang="en-US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ERRA</a:t>
            </a:r>
            <a:r>
              <a:rPr lang="en-US" sz="3600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Research Unit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39543" y="6517428"/>
            <a:ext cx="32207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Tbilisi, Closing Session 24 Sept.2026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45CB62B0-AE8F-4638-EFB3-8A503CDFB4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6763" y="281857"/>
            <a:ext cx="1113957" cy="1113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ctrTitle"/>
          </p:nvPr>
        </p:nvSpPr>
        <p:spPr>
          <a:xfrm>
            <a:off x="558800" y="497838"/>
            <a:ext cx="9142413" cy="486304"/>
          </a:xfrm>
        </p:spPr>
        <p:txBody>
          <a:bodyPr/>
          <a:lstStyle/>
          <a:p>
            <a:r>
              <a:rPr lang="it-IT" dirty="0"/>
              <a:t>ERRA </a:t>
            </a:r>
            <a:r>
              <a:rPr lang="it-IT" dirty="0" err="1"/>
              <a:t>Research</a:t>
            </a:r>
            <a:r>
              <a:rPr lang="it-IT" dirty="0"/>
              <a:t> Paper: The Impact </a:t>
            </a:r>
            <a:br>
              <a:rPr lang="it-IT" dirty="0"/>
            </a:br>
            <a:r>
              <a:rPr lang="it-IT" dirty="0"/>
              <a:t>of AI </a:t>
            </a:r>
            <a:r>
              <a:rPr lang="it-IT" dirty="0" err="1"/>
              <a:t>Growth</a:t>
            </a:r>
            <a:r>
              <a:rPr lang="it-IT" dirty="0"/>
              <a:t> on the Power System</a:t>
            </a:r>
            <a:endParaRPr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558800" y="1720529"/>
            <a:ext cx="7057189" cy="3523721"/>
          </a:xfrm>
        </p:spPr>
        <p:txBody>
          <a:bodyPr/>
          <a:lstStyle/>
          <a:p>
            <a:r>
              <a:rPr lang="en-US" sz="2800" b="1" dirty="0"/>
              <a:t>long-term predictability</a:t>
            </a:r>
          </a:p>
          <a:p>
            <a:r>
              <a:rPr lang="en-US" sz="2800" b="1" dirty="0"/>
              <a:t>operational reliability</a:t>
            </a:r>
          </a:p>
          <a:p>
            <a:r>
              <a:rPr lang="en-US" sz="2800" b="1" dirty="0"/>
              <a:t>economic affordability</a:t>
            </a:r>
          </a:p>
          <a:p>
            <a:r>
              <a:rPr lang="en-US" sz="2800" b="1" dirty="0"/>
              <a:t>and environmental sustainability </a:t>
            </a:r>
          </a:p>
          <a:p>
            <a:pPr marL="0" indent="0">
              <a:buNone/>
            </a:pPr>
            <a:endParaRPr lang="en-US" sz="2800" b="1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idx="13"/>
          </p:nvPr>
        </p:nvSpPr>
        <p:spPr>
          <a:xfrm>
            <a:off x="558800" y="723736"/>
            <a:ext cx="7660640" cy="1012613"/>
          </a:xfrm>
        </p:spPr>
        <p:txBody>
          <a:bodyPr/>
          <a:lstStyle/>
          <a:p>
            <a:r>
              <a:rPr lang="en-US" sz="3200" dirty="0"/>
              <a:t>Four substantive dimensions</a:t>
            </a: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8C6DA024-8804-DB61-6B68-A7916958E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2909" y="177303"/>
            <a:ext cx="668262" cy="668262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C5EE4035-EBC6-C728-77D5-EB5141B9DA36}"/>
              </a:ext>
            </a:extLst>
          </p:cNvPr>
          <p:cNvSpPr/>
          <p:nvPr/>
        </p:nvSpPr>
        <p:spPr>
          <a:xfrm>
            <a:off x="7732908" y="6369038"/>
            <a:ext cx="4327091" cy="4047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hlinkClick r:id="rId4"/>
              </a:rPr>
              <a:t>https://erranet.org/research-papers/</a:t>
            </a:r>
            <a:r>
              <a:rPr lang="it-IT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hu-HU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it-IT" dirty="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AE4E9A8-AA16-7AB9-4B09-D6E6B3A2F51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9439" y="1566833"/>
            <a:ext cx="3282749" cy="459033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9B34FBF0-F3BF-E48B-1430-0AAD29AA1456}"/>
              </a:ext>
            </a:extLst>
          </p:cNvPr>
          <p:cNvSpPr txBox="1">
            <a:spLocks/>
          </p:cNvSpPr>
          <p:nvPr/>
        </p:nvSpPr>
        <p:spPr>
          <a:xfrm>
            <a:off x="558800" y="3359891"/>
            <a:ext cx="7660640" cy="1012613"/>
          </a:xfrm>
          <a:prstGeom prst="rect">
            <a:avLst/>
          </a:prstGeom>
        </p:spPr>
        <p:txBody>
          <a:bodyPr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44B5C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endParaRPr lang="en-US" sz="3200" dirty="0"/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7EE54FA4-AB9C-BDAD-C28C-B34846048E3C}"/>
              </a:ext>
            </a:extLst>
          </p:cNvPr>
          <p:cNvSpPr/>
          <p:nvPr/>
        </p:nvSpPr>
        <p:spPr>
          <a:xfrm>
            <a:off x="558799" y="2236476"/>
            <a:ext cx="4049296" cy="502110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4667217-996F-438E-4529-462711438CE7}"/>
              </a:ext>
            </a:extLst>
          </p:cNvPr>
          <p:cNvSpPr/>
          <p:nvPr/>
        </p:nvSpPr>
        <p:spPr>
          <a:xfrm>
            <a:off x="4389120" y="1720529"/>
            <a:ext cx="1608298" cy="486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i="1" dirty="0">
                <a:solidFill>
                  <a:srgbClr val="C00000"/>
                </a:solidFill>
              </a:rPr>
              <a:t>Session 5d</a:t>
            </a: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B8C36A1C-1DCE-E936-102D-A9AE46C6CEBA}"/>
              </a:ext>
            </a:extLst>
          </p:cNvPr>
          <p:cNvGrpSpPr/>
          <p:nvPr/>
        </p:nvGrpSpPr>
        <p:grpSpPr>
          <a:xfrm>
            <a:off x="64710" y="3862001"/>
            <a:ext cx="7551279" cy="2911780"/>
            <a:chOff x="64710" y="3862001"/>
            <a:chExt cx="7551279" cy="2911780"/>
          </a:xfrm>
        </p:grpSpPr>
        <p:pic>
          <p:nvPicPr>
            <p:cNvPr id="2" name="Immagine 1">
              <a:extLst>
                <a:ext uri="{FF2B5EF4-FFF2-40B4-BE49-F238E27FC236}">
                  <a16:creationId xmlns:a16="http://schemas.microsoft.com/office/drawing/2014/main" id="{CA71CBC2-81FA-FFA5-D418-05F477FB5E1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6439" y="3862001"/>
              <a:ext cx="7419550" cy="2505664"/>
            </a:xfrm>
            <a:prstGeom prst="rect">
              <a:avLst/>
            </a:prstGeom>
            <a:ln w="28575">
              <a:solidFill>
                <a:srgbClr val="C00000"/>
              </a:solidFill>
            </a:ln>
          </p:spPr>
        </p:pic>
        <p:sp>
          <p:nvSpPr>
            <p:cNvPr id="10" name="Rettangolo 9">
              <a:extLst>
                <a:ext uri="{FF2B5EF4-FFF2-40B4-BE49-F238E27FC236}">
                  <a16:creationId xmlns:a16="http://schemas.microsoft.com/office/drawing/2014/main" id="{95F76178-F5EA-3900-6989-1F8B62241DB3}"/>
                </a:ext>
              </a:extLst>
            </p:cNvPr>
            <p:cNvSpPr/>
            <p:nvPr/>
          </p:nvSpPr>
          <p:spPr>
            <a:xfrm>
              <a:off x="64710" y="6287477"/>
              <a:ext cx="7551279" cy="48630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i="1" dirty="0">
                  <a:solidFill>
                    <a:schemeClr val="tx1"/>
                  </a:solidFill>
                </a:rPr>
                <a:t>Source: NERC, </a:t>
              </a:r>
              <a:r>
                <a:rPr lang="it-IT" i="1" dirty="0" err="1">
                  <a:solidFill>
                    <a:schemeClr val="tx1"/>
                  </a:solidFill>
                </a:rPr>
                <a:t>Characteristics</a:t>
              </a:r>
              <a:r>
                <a:rPr lang="it-IT" i="1" dirty="0">
                  <a:solidFill>
                    <a:schemeClr val="tx1"/>
                  </a:solidFill>
                </a:rPr>
                <a:t> and Risks of </a:t>
              </a:r>
              <a:r>
                <a:rPr lang="it-IT" i="1" dirty="0" err="1">
                  <a:solidFill>
                    <a:schemeClr val="tx1"/>
                  </a:solidFill>
                </a:rPr>
                <a:t>Emerging</a:t>
              </a:r>
              <a:r>
                <a:rPr lang="it-IT" i="1" dirty="0">
                  <a:solidFill>
                    <a:schemeClr val="tx1"/>
                  </a:solidFill>
                </a:rPr>
                <a:t> Large Loads, July 2025</a:t>
              </a:r>
              <a:r>
                <a:rPr lang="it-IT" b="1" i="1" dirty="0">
                  <a:solidFill>
                    <a:srgbClr val="C0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5833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69B7A-FADB-A1A4-F6B8-F6CCE59DD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994E479E-60A1-71C9-68B4-92426542D1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800" y="497838"/>
            <a:ext cx="9142413" cy="486304"/>
          </a:xfrm>
        </p:spPr>
        <p:txBody>
          <a:bodyPr/>
          <a:lstStyle/>
          <a:p>
            <a:r>
              <a:rPr lang="it-IT" dirty="0"/>
              <a:t>ERRA </a:t>
            </a:r>
            <a:r>
              <a:rPr lang="it-IT" dirty="0" err="1"/>
              <a:t>Research</a:t>
            </a:r>
            <a:r>
              <a:rPr lang="it-IT" dirty="0"/>
              <a:t> Paper: The Impact </a:t>
            </a:r>
            <a:br>
              <a:rPr lang="it-IT" dirty="0"/>
            </a:br>
            <a:r>
              <a:rPr lang="it-IT" dirty="0"/>
              <a:t>of AI </a:t>
            </a:r>
            <a:r>
              <a:rPr lang="it-IT" dirty="0" err="1"/>
              <a:t>Growth</a:t>
            </a:r>
            <a:r>
              <a:rPr lang="it-IT" dirty="0"/>
              <a:t> on the Power System</a:t>
            </a:r>
            <a:endParaRPr lang="en-US" dirty="0"/>
          </a:p>
        </p:txBody>
      </p:sp>
      <p:sp>
        <p:nvSpPr>
          <p:cNvPr id="25" name="Subtitle 24">
            <a:extLst>
              <a:ext uri="{FF2B5EF4-FFF2-40B4-BE49-F238E27FC236}">
                <a16:creationId xmlns:a16="http://schemas.microsoft.com/office/drawing/2014/main" id="{727A844F-8AED-4EA8-DC26-B92A970297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8800" y="1720529"/>
            <a:ext cx="7057189" cy="3523721"/>
          </a:xfrm>
        </p:spPr>
        <p:txBody>
          <a:bodyPr/>
          <a:lstStyle/>
          <a:p>
            <a:r>
              <a:rPr lang="en-US" sz="2800" b="1" dirty="0"/>
              <a:t>long-term predictability</a:t>
            </a:r>
          </a:p>
          <a:p>
            <a:r>
              <a:rPr lang="en-US" sz="2800" b="1" dirty="0"/>
              <a:t>operational reliability</a:t>
            </a:r>
          </a:p>
          <a:p>
            <a:r>
              <a:rPr lang="en-US" sz="2800" b="1" dirty="0"/>
              <a:t>economic affordability</a:t>
            </a:r>
          </a:p>
          <a:p>
            <a:r>
              <a:rPr lang="en-US" sz="2800" b="1" dirty="0"/>
              <a:t>and environmental sustainability </a:t>
            </a:r>
          </a:p>
          <a:p>
            <a:pPr marL="0" indent="0">
              <a:buNone/>
            </a:pPr>
            <a:endParaRPr lang="en-US" sz="2800" b="1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CC02212-EB6E-067F-6045-7CB3B941458A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58800" y="723736"/>
            <a:ext cx="7660640" cy="1012613"/>
          </a:xfrm>
        </p:spPr>
        <p:txBody>
          <a:bodyPr/>
          <a:lstStyle/>
          <a:p>
            <a:r>
              <a:rPr lang="en-US" sz="3200" dirty="0"/>
              <a:t>Four substantive dimensions</a:t>
            </a: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A34F20AC-8336-8019-59C4-8FD870230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2909" y="177303"/>
            <a:ext cx="668262" cy="668262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85913B45-3F29-4847-E0C4-9228F6E0854D}"/>
              </a:ext>
            </a:extLst>
          </p:cNvPr>
          <p:cNvSpPr/>
          <p:nvPr/>
        </p:nvSpPr>
        <p:spPr>
          <a:xfrm>
            <a:off x="7732908" y="6369038"/>
            <a:ext cx="4327091" cy="4047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hlinkClick r:id="rId4"/>
              </a:rPr>
              <a:t>https://erranet.org/research-papers/</a:t>
            </a:r>
            <a:r>
              <a:rPr lang="it-IT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hu-HU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it-IT" dirty="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5F2A97E-CC3F-8047-B9C2-840A33630D6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9439" y="1566833"/>
            <a:ext cx="3282749" cy="459033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F2F75E54-FD3D-0807-6830-06D542E2650F}"/>
              </a:ext>
            </a:extLst>
          </p:cNvPr>
          <p:cNvSpPr txBox="1">
            <a:spLocks/>
          </p:cNvSpPr>
          <p:nvPr/>
        </p:nvSpPr>
        <p:spPr>
          <a:xfrm>
            <a:off x="558800" y="3359891"/>
            <a:ext cx="7660640" cy="1012613"/>
          </a:xfrm>
          <a:prstGeom prst="rect">
            <a:avLst/>
          </a:prstGeom>
        </p:spPr>
        <p:txBody>
          <a:bodyPr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44B5C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endParaRPr lang="en-US" sz="3200" dirty="0"/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37F7BB3D-69C0-21EA-5B72-FB6BD323232C}"/>
              </a:ext>
            </a:extLst>
          </p:cNvPr>
          <p:cNvSpPr/>
          <p:nvPr/>
        </p:nvSpPr>
        <p:spPr>
          <a:xfrm>
            <a:off x="558799" y="2729774"/>
            <a:ext cx="4049296" cy="502110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0CE47294-137D-632C-62F7-274E8176A1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875" y="4074701"/>
            <a:ext cx="5274697" cy="216297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516229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CDC12-B048-50AD-BAFB-76C1C127B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F679F853-A88D-0312-6B99-4DE66A2584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800" y="497838"/>
            <a:ext cx="9142413" cy="486304"/>
          </a:xfrm>
        </p:spPr>
        <p:txBody>
          <a:bodyPr/>
          <a:lstStyle/>
          <a:p>
            <a:r>
              <a:rPr lang="it-IT" dirty="0"/>
              <a:t>ERRA </a:t>
            </a:r>
            <a:r>
              <a:rPr lang="it-IT" dirty="0" err="1"/>
              <a:t>Research</a:t>
            </a:r>
            <a:r>
              <a:rPr lang="it-IT" dirty="0"/>
              <a:t> Paper: The Impact </a:t>
            </a:r>
            <a:br>
              <a:rPr lang="it-IT" dirty="0"/>
            </a:br>
            <a:r>
              <a:rPr lang="it-IT" dirty="0"/>
              <a:t>of AI </a:t>
            </a:r>
            <a:r>
              <a:rPr lang="it-IT" dirty="0" err="1"/>
              <a:t>Growth</a:t>
            </a:r>
            <a:r>
              <a:rPr lang="it-IT" dirty="0"/>
              <a:t> on the Power System</a:t>
            </a:r>
            <a:endParaRPr lang="en-US" dirty="0"/>
          </a:p>
        </p:txBody>
      </p:sp>
      <p:sp>
        <p:nvSpPr>
          <p:cNvPr id="25" name="Subtitle 24">
            <a:extLst>
              <a:ext uri="{FF2B5EF4-FFF2-40B4-BE49-F238E27FC236}">
                <a16:creationId xmlns:a16="http://schemas.microsoft.com/office/drawing/2014/main" id="{4A3144ED-AB98-A52E-19AE-D0C0B609F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8800" y="1720529"/>
            <a:ext cx="7057189" cy="3523721"/>
          </a:xfrm>
        </p:spPr>
        <p:txBody>
          <a:bodyPr/>
          <a:lstStyle/>
          <a:p>
            <a:r>
              <a:rPr lang="en-US" sz="2800" b="1" dirty="0"/>
              <a:t>long-term predictability</a:t>
            </a:r>
          </a:p>
          <a:p>
            <a:r>
              <a:rPr lang="en-US" sz="2800" b="1" dirty="0"/>
              <a:t>operational reliability</a:t>
            </a:r>
          </a:p>
          <a:p>
            <a:r>
              <a:rPr lang="en-US" sz="2800" b="1" dirty="0"/>
              <a:t>economic affordability</a:t>
            </a:r>
          </a:p>
          <a:p>
            <a:r>
              <a:rPr lang="en-US" sz="2800" b="1" dirty="0"/>
              <a:t>and environmental sustainability </a:t>
            </a:r>
          </a:p>
          <a:p>
            <a:pPr marL="0" indent="0">
              <a:buNone/>
            </a:pPr>
            <a:endParaRPr lang="en-US" sz="2800" b="1" dirty="0"/>
          </a:p>
          <a:p>
            <a:r>
              <a:rPr lang="en-US" sz="2800" b="1" dirty="0"/>
              <a:t>regulatory independence, </a:t>
            </a:r>
            <a:r>
              <a:rPr lang="en-US" sz="2800" dirty="0"/>
              <a:t>that cuts across all four: the institutional condition that determines whether (and which) governance of the other four is possible at all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25C3C0E-64E9-2535-73CF-3263D064874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58800" y="723736"/>
            <a:ext cx="7660640" cy="1012613"/>
          </a:xfrm>
        </p:spPr>
        <p:txBody>
          <a:bodyPr/>
          <a:lstStyle/>
          <a:p>
            <a:r>
              <a:rPr lang="en-US" sz="3200" dirty="0"/>
              <a:t>Four substantive dimensions</a:t>
            </a: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AC0AE45C-8862-EBDE-48DA-C6A5103962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2909" y="177303"/>
            <a:ext cx="668262" cy="668262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991C9090-B1A2-524F-3382-E008591DC032}"/>
              </a:ext>
            </a:extLst>
          </p:cNvPr>
          <p:cNvSpPr/>
          <p:nvPr/>
        </p:nvSpPr>
        <p:spPr>
          <a:xfrm>
            <a:off x="7732908" y="6369038"/>
            <a:ext cx="4327091" cy="4047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hlinkClick r:id="rId4"/>
              </a:rPr>
              <a:t>https://erranet.org/research-papers/</a:t>
            </a:r>
            <a:r>
              <a:rPr lang="it-IT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hu-HU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it-IT" dirty="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47B8A0C-0C5A-93FD-9254-CE9EC1A0274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9439" y="1566833"/>
            <a:ext cx="3282749" cy="459033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C7EB1323-B705-FE6C-1F99-06FB2441DAA0}"/>
              </a:ext>
            </a:extLst>
          </p:cNvPr>
          <p:cNvSpPr txBox="1">
            <a:spLocks/>
          </p:cNvSpPr>
          <p:nvPr/>
        </p:nvSpPr>
        <p:spPr>
          <a:xfrm>
            <a:off x="558800" y="3359891"/>
            <a:ext cx="7660640" cy="1012613"/>
          </a:xfrm>
          <a:prstGeom prst="rect">
            <a:avLst/>
          </a:prstGeom>
        </p:spPr>
        <p:txBody>
          <a:bodyPr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44B5C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en-US" sz="3200" dirty="0"/>
              <a:t>A fifth dimension</a:t>
            </a:r>
          </a:p>
        </p:txBody>
      </p:sp>
    </p:spTree>
    <p:extLst>
      <p:ext uri="{BB962C8B-B14F-4D97-AF65-F5344CB8AC3E}">
        <p14:creationId xmlns:p14="http://schemas.microsoft.com/office/powerpoint/2010/main" val="2925992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E3F8C-8FAE-0E74-21B5-B0DBD3DC5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C67F69DE-42C1-718C-C5AC-C95A7CE0D6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800" y="497838"/>
            <a:ext cx="9142413" cy="486304"/>
          </a:xfrm>
        </p:spPr>
        <p:txBody>
          <a:bodyPr/>
          <a:lstStyle/>
          <a:p>
            <a:r>
              <a:rPr lang="it-IT" dirty="0"/>
              <a:t>ERRA </a:t>
            </a:r>
            <a:r>
              <a:rPr lang="it-IT" dirty="0" err="1"/>
              <a:t>Research</a:t>
            </a:r>
            <a:r>
              <a:rPr lang="it-IT" dirty="0"/>
              <a:t> Paper: The Impact </a:t>
            </a:r>
            <a:br>
              <a:rPr lang="it-IT" dirty="0"/>
            </a:br>
            <a:r>
              <a:rPr lang="it-IT" dirty="0"/>
              <a:t>of AI </a:t>
            </a:r>
            <a:r>
              <a:rPr lang="it-IT" dirty="0" err="1"/>
              <a:t>Growth</a:t>
            </a:r>
            <a:r>
              <a:rPr lang="it-IT" dirty="0"/>
              <a:t> on the Power System</a:t>
            </a:r>
            <a:endParaRPr lang="en-US" dirty="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0FDA4E5E-531D-B401-3642-0BA4EF92E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2909" y="177303"/>
            <a:ext cx="668262" cy="668262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C21FA1C7-E8EC-D701-AD9E-07D1528B80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918" y="1309815"/>
            <a:ext cx="8662906" cy="46268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177068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E3BAC-3A1F-12DC-C917-64FF54468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42E3B522-8932-1894-5436-56E9A95101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800" y="497838"/>
            <a:ext cx="9142413" cy="486304"/>
          </a:xfrm>
        </p:spPr>
        <p:txBody>
          <a:bodyPr/>
          <a:lstStyle/>
          <a:p>
            <a:r>
              <a:rPr lang="it-IT" dirty="0"/>
              <a:t>How Balance Can Be </a:t>
            </a:r>
            <a:r>
              <a:rPr lang="it-IT" dirty="0" err="1"/>
              <a:t>Achieved</a:t>
            </a:r>
            <a:endParaRPr lang="en-US" dirty="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FBD90385-A177-6D48-1D7B-103B786E70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2909" y="177303"/>
            <a:ext cx="668262" cy="668262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B6CD4317-477E-B68A-35E9-8274E8D13B48}"/>
              </a:ext>
            </a:extLst>
          </p:cNvPr>
          <p:cNvSpPr txBox="1"/>
          <p:nvPr/>
        </p:nvSpPr>
        <p:spPr>
          <a:xfrm>
            <a:off x="1034716" y="1335503"/>
            <a:ext cx="1015465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i="1" dirty="0"/>
              <a:t>[New services] contemplate </a:t>
            </a:r>
            <a:r>
              <a:rPr lang="it-IT" sz="2800" b="1" i="1" dirty="0">
                <a:solidFill>
                  <a:srgbClr val="C00000"/>
                </a:solidFill>
              </a:rPr>
              <a:t>running the system “</a:t>
            </a:r>
            <a:r>
              <a:rPr lang="it-IT" sz="2800" b="1" i="1" dirty="0" err="1">
                <a:solidFill>
                  <a:srgbClr val="C00000"/>
                </a:solidFill>
              </a:rPr>
              <a:t>tighter</a:t>
            </a:r>
            <a:r>
              <a:rPr lang="it-IT" sz="2800" b="1" i="1" dirty="0">
                <a:solidFill>
                  <a:srgbClr val="C00000"/>
                </a:solidFill>
              </a:rPr>
              <a:t>” </a:t>
            </a:r>
            <a:r>
              <a:rPr lang="it-IT" sz="2800" b="1" i="1" dirty="0" err="1">
                <a:solidFill>
                  <a:srgbClr val="C00000"/>
                </a:solidFill>
              </a:rPr>
              <a:t>than</a:t>
            </a:r>
            <a:r>
              <a:rPr lang="it-IT" sz="2800" b="1" i="1" dirty="0">
                <a:solidFill>
                  <a:srgbClr val="C00000"/>
                </a:solidFill>
              </a:rPr>
              <a:t> </a:t>
            </a:r>
            <a:r>
              <a:rPr lang="it-IT" sz="2800" b="1" i="1" dirty="0" err="1">
                <a:solidFill>
                  <a:srgbClr val="C00000"/>
                </a:solidFill>
              </a:rPr>
              <a:t>we</a:t>
            </a:r>
            <a:r>
              <a:rPr lang="it-IT" sz="2800" b="1" i="1" dirty="0">
                <a:solidFill>
                  <a:srgbClr val="C00000"/>
                </a:solidFill>
              </a:rPr>
              <a:t> </a:t>
            </a:r>
            <a:r>
              <a:rPr lang="it-IT" sz="2800" b="1" i="1" dirty="0" err="1">
                <a:solidFill>
                  <a:srgbClr val="C00000"/>
                </a:solidFill>
              </a:rPr>
              <a:t>have</a:t>
            </a:r>
            <a:r>
              <a:rPr lang="it-IT" sz="2800" b="1" i="1" dirty="0">
                <a:solidFill>
                  <a:srgbClr val="C00000"/>
                </a:solidFill>
              </a:rPr>
              <a:t> </a:t>
            </a:r>
            <a:r>
              <a:rPr lang="it-IT" sz="2800" b="1" i="1" dirty="0" err="1">
                <a:solidFill>
                  <a:srgbClr val="C00000"/>
                </a:solidFill>
              </a:rPr>
              <a:t>done</a:t>
            </a:r>
            <a:r>
              <a:rPr lang="it-IT" sz="2800" b="1" i="1" dirty="0">
                <a:solidFill>
                  <a:srgbClr val="C00000"/>
                </a:solidFill>
              </a:rPr>
              <a:t> in the </a:t>
            </a:r>
            <a:r>
              <a:rPr lang="it-IT" sz="2800" b="1" i="1" dirty="0" err="1">
                <a:solidFill>
                  <a:srgbClr val="C00000"/>
                </a:solidFill>
              </a:rPr>
              <a:t>past</a:t>
            </a:r>
            <a:r>
              <a:rPr lang="it-IT" sz="2800" i="1" dirty="0"/>
              <a:t>. (…) While </a:t>
            </a:r>
            <a:r>
              <a:rPr lang="it-IT" sz="2800" b="0" i="1" dirty="0" err="1">
                <a:solidFill>
                  <a:srgbClr val="000000"/>
                </a:solidFill>
                <a:effectLst/>
                <a:latin typeface="Arial"/>
              </a:rPr>
              <a:t>it</a:t>
            </a:r>
            <a:r>
              <a:rPr lang="it-IT" sz="2800" b="0" i="1" dirty="0">
                <a:solidFill>
                  <a:srgbClr val="000000"/>
                </a:solidFill>
                <a:effectLst/>
                <a:latin typeface="Arial"/>
              </a:rPr>
              <a:t> </a:t>
            </a:r>
            <a:r>
              <a:rPr lang="it-IT" sz="2800" b="0" i="1" dirty="0" err="1">
                <a:solidFill>
                  <a:srgbClr val="000000"/>
                </a:solidFill>
                <a:effectLst/>
                <a:latin typeface="Arial"/>
              </a:rPr>
              <a:t>is</a:t>
            </a:r>
            <a:r>
              <a:rPr lang="it-IT" sz="2800" b="0" i="1" dirty="0">
                <a:solidFill>
                  <a:srgbClr val="000000"/>
                </a:solidFill>
                <a:effectLst/>
                <a:latin typeface="Arial"/>
              </a:rPr>
              <a:t> </a:t>
            </a:r>
            <a:r>
              <a:rPr lang="it-IT" sz="2800" b="0" i="1" dirty="0" err="1">
                <a:solidFill>
                  <a:srgbClr val="000000"/>
                </a:solidFill>
                <a:effectLst/>
                <a:latin typeface="Arial"/>
              </a:rPr>
              <a:t>important</a:t>
            </a:r>
            <a:r>
              <a:rPr lang="it-IT" sz="2800" b="0" i="1" dirty="0">
                <a:solidFill>
                  <a:srgbClr val="000000"/>
                </a:solidFill>
                <a:effectLst/>
                <a:latin typeface="Arial"/>
              </a:rPr>
              <a:t> to </a:t>
            </a:r>
            <a:r>
              <a:rPr lang="it-IT" sz="2800" b="0" i="1" dirty="0" err="1">
                <a:solidFill>
                  <a:srgbClr val="000000"/>
                </a:solidFill>
                <a:effectLst/>
                <a:latin typeface="Arial"/>
              </a:rPr>
              <a:t>identify</a:t>
            </a:r>
            <a:r>
              <a:rPr lang="it-IT" sz="2800" b="0" i="1" dirty="0">
                <a:solidFill>
                  <a:srgbClr val="000000"/>
                </a:solidFill>
                <a:effectLst/>
                <a:latin typeface="Arial"/>
              </a:rPr>
              <a:t> innovative </a:t>
            </a:r>
            <a:r>
              <a:rPr lang="it-IT" sz="2800" b="0" i="1" dirty="0" err="1">
                <a:solidFill>
                  <a:srgbClr val="000000"/>
                </a:solidFill>
                <a:effectLst/>
                <a:latin typeface="Arial"/>
              </a:rPr>
              <a:t>solutions</a:t>
            </a:r>
            <a:r>
              <a:rPr lang="it-IT" sz="2800" b="0" i="1" dirty="0">
                <a:solidFill>
                  <a:srgbClr val="000000"/>
                </a:solidFill>
                <a:effectLst/>
                <a:latin typeface="Arial"/>
              </a:rPr>
              <a:t> </a:t>
            </a:r>
            <a:r>
              <a:rPr lang="it-IT" sz="2800" b="0" i="1" dirty="0" err="1">
                <a:solidFill>
                  <a:srgbClr val="000000"/>
                </a:solidFill>
                <a:effectLst/>
                <a:latin typeface="Arial"/>
              </a:rPr>
              <a:t>that</a:t>
            </a:r>
            <a:r>
              <a:rPr lang="it-IT" sz="2800" b="0" i="1" dirty="0">
                <a:solidFill>
                  <a:srgbClr val="000000"/>
                </a:solidFill>
                <a:effectLst/>
                <a:latin typeface="Arial"/>
              </a:rPr>
              <a:t> can </a:t>
            </a:r>
            <a:r>
              <a:rPr lang="it-IT" sz="2800" b="0" i="1" dirty="0" err="1">
                <a:solidFill>
                  <a:srgbClr val="000000"/>
                </a:solidFill>
                <a:effectLst/>
                <a:latin typeface="Arial"/>
              </a:rPr>
              <a:t>adapt</a:t>
            </a:r>
            <a:r>
              <a:rPr lang="it-IT" sz="2800" b="0" i="1" dirty="0">
                <a:solidFill>
                  <a:srgbClr val="000000"/>
                </a:solidFill>
                <a:effectLst/>
                <a:latin typeface="Arial"/>
              </a:rPr>
              <a:t> to the </a:t>
            </a:r>
            <a:r>
              <a:rPr lang="it-IT" sz="2800" b="0" i="1" dirty="0" err="1">
                <a:solidFill>
                  <a:srgbClr val="000000"/>
                </a:solidFill>
                <a:effectLst/>
                <a:latin typeface="Arial"/>
              </a:rPr>
              <a:t>needs</a:t>
            </a:r>
            <a:r>
              <a:rPr lang="it-IT" sz="2800" b="0" i="1" dirty="0">
                <a:solidFill>
                  <a:srgbClr val="000000"/>
                </a:solidFill>
                <a:effectLst/>
                <a:latin typeface="Arial"/>
              </a:rPr>
              <a:t> of the system, the Commission and </a:t>
            </a:r>
            <a:r>
              <a:rPr lang="it-IT" sz="2800" b="0" i="1" dirty="0" err="1">
                <a:solidFill>
                  <a:srgbClr val="000000"/>
                </a:solidFill>
                <a:effectLst/>
                <a:latin typeface="Arial"/>
              </a:rPr>
              <a:t>grid</a:t>
            </a:r>
            <a:r>
              <a:rPr lang="it-IT" sz="2800" b="0" i="1" dirty="0">
                <a:solidFill>
                  <a:srgbClr val="000000"/>
                </a:solidFill>
                <a:effectLst/>
                <a:latin typeface="Arial"/>
              </a:rPr>
              <a:t> </a:t>
            </a:r>
            <a:r>
              <a:rPr lang="it-IT" sz="2800" b="0" i="1" dirty="0" err="1">
                <a:solidFill>
                  <a:srgbClr val="000000"/>
                </a:solidFill>
                <a:effectLst/>
                <a:latin typeface="Arial"/>
              </a:rPr>
              <a:t>operators</a:t>
            </a:r>
            <a:r>
              <a:rPr lang="it-IT" sz="2800" b="0" i="1" dirty="0">
                <a:solidFill>
                  <a:srgbClr val="000000"/>
                </a:solidFill>
                <a:effectLst/>
                <a:latin typeface="Arial"/>
              </a:rPr>
              <a:t> must </a:t>
            </a:r>
            <a:r>
              <a:rPr lang="it-IT" sz="2800" b="0" i="1" dirty="0" err="1">
                <a:solidFill>
                  <a:srgbClr val="000000"/>
                </a:solidFill>
                <a:effectLst/>
                <a:latin typeface="Arial"/>
              </a:rPr>
              <a:t>also</a:t>
            </a:r>
            <a:r>
              <a:rPr lang="it-IT" sz="2800" b="0" i="1" dirty="0">
                <a:solidFill>
                  <a:srgbClr val="000000"/>
                </a:solidFill>
                <a:effectLst/>
                <a:latin typeface="Arial"/>
              </a:rPr>
              <a:t> be </a:t>
            </a:r>
            <a:r>
              <a:rPr lang="it-IT" sz="2800" b="1" i="1" dirty="0" err="1">
                <a:solidFill>
                  <a:srgbClr val="C00000"/>
                </a:solidFill>
                <a:effectLst/>
                <a:latin typeface="Arial"/>
              </a:rPr>
              <a:t>careful</a:t>
            </a:r>
            <a:r>
              <a:rPr lang="it-IT" sz="2800" b="1" i="1" dirty="0">
                <a:solidFill>
                  <a:srgbClr val="C00000"/>
                </a:solidFill>
                <a:effectLst/>
                <a:latin typeface="Arial"/>
              </a:rPr>
              <a:t> </a:t>
            </a:r>
            <a:r>
              <a:rPr lang="it-IT" sz="2800" b="1" i="1" dirty="0" err="1">
                <a:solidFill>
                  <a:srgbClr val="C00000"/>
                </a:solidFill>
                <a:effectLst/>
                <a:latin typeface="Arial"/>
              </a:rPr>
              <a:t>not</a:t>
            </a:r>
            <a:r>
              <a:rPr lang="it-IT" sz="2800" b="1" i="1" dirty="0">
                <a:solidFill>
                  <a:srgbClr val="C00000"/>
                </a:solidFill>
                <a:effectLst/>
                <a:latin typeface="Arial"/>
              </a:rPr>
              <a:t> to </a:t>
            </a:r>
            <a:r>
              <a:rPr lang="it-IT" sz="2800" b="1" i="1" dirty="0" err="1">
                <a:solidFill>
                  <a:srgbClr val="C00000"/>
                </a:solidFill>
                <a:effectLst/>
                <a:latin typeface="Arial"/>
              </a:rPr>
              <a:t>implement</a:t>
            </a:r>
            <a:r>
              <a:rPr lang="it-IT" sz="2800" b="1" i="1" dirty="0">
                <a:solidFill>
                  <a:srgbClr val="C00000"/>
                </a:solidFill>
                <a:effectLst/>
                <a:latin typeface="Arial"/>
              </a:rPr>
              <a:t> </a:t>
            </a:r>
            <a:r>
              <a:rPr lang="it-IT" sz="2800" b="1" i="1" dirty="0" err="1">
                <a:solidFill>
                  <a:srgbClr val="C00000"/>
                </a:solidFill>
                <a:effectLst/>
                <a:latin typeface="Arial"/>
              </a:rPr>
              <a:t>changes</a:t>
            </a:r>
            <a:r>
              <a:rPr lang="it-IT" sz="2800" b="1" i="1" dirty="0">
                <a:solidFill>
                  <a:srgbClr val="C00000"/>
                </a:solidFill>
                <a:effectLst/>
                <a:latin typeface="Arial"/>
              </a:rPr>
              <a:t> </a:t>
            </a:r>
            <a:r>
              <a:rPr lang="it-IT" sz="2800" b="1" i="1" dirty="0" err="1">
                <a:solidFill>
                  <a:srgbClr val="C00000"/>
                </a:solidFill>
                <a:effectLst/>
                <a:latin typeface="Arial"/>
              </a:rPr>
              <a:t>that</a:t>
            </a:r>
            <a:r>
              <a:rPr lang="it-IT" sz="2800" b="1" i="1" dirty="0">
                <a:solidFill>
                  <a:srgbClr val="C00000"/>
                </a:solidFill>
                <a:effectLst/>
                <a:latin typeface="Arial"/>
              </a:rPr>
              <a:t> create </a:t>
            </a:r>
            <a:r>
              <a:rPr lang="it-IT" sz="2800" b="1" i="1" dirty="0" err="1">
                <a:solidFill>
                  <a:srgbClr val="C00000"/>
                </a:solidFill>
                <a:effectLst/>
                <a:latin typeface="Arial"/>
              </a:rPr>
              <a:t>unforeseen</a:t>
            </a:r>
            <a:r>
              <a:rPr lang="it-IT" sz="2800" b="1" i="1" dirty="0">
                <a:solidFill>
                  <a:srgbClr val="C00000"/>
                </a:solidFill>
                <a:effectLst/>
                <a:latin typeface="Arial"/>
              </a:rPr>
              <a:t> reliability risks</a:t>
            </a:r>
            <a:r>
              <a:rPr lang="it-IT" sz="2800" b="0" i="1" dirty="0">
                <a:solidFill>
                  <a:srgbClr val="000000"/>
                </a:solidFill>
                <a:effectLst/>
                <a:latin typeface="Arial"/>
              </a:rPr>
              <a:t>. </a:t>
            </a:r>
            <a:r>
              <a:rPr lang="it-IT" sz="2800" b="0" i="1" dirty="0" err="1">
                <a:solidFill>
                  <a:srgbClr val="000000"/>
                </a:solidFill>
                <a:effectLst/>
                <a:latin typeface="Arial"/>
              </a:rPr>
              <a:t>Ultimately</a:t>
            </a:r>
            <a:r>
              <a:rPr lang="it-IT" sz="2800" b="0" i="1" dirty="0">
                <a:solidFill>
                  <a:srgbClr val="000000"/>
                </a:solidFill>
                <a:effectLst/>
                <a:latin typeface="Arial"/>
              </a:rPr>
              <a:t>, </a:t>
            </a:r>
            <a:r>
              <a:rPr lang="it-IT" sz="2800" b="0" i="1" dirty="0" err="1">
                <a:solidFill>
                  <a:srgbClr val="000000"/>
                </a:solidFill>
                <a:effectLst/>
                <a:latin typeface="Arial"/>
              </a:rPr>
              <a:t>we</a:t>
            </a:r>
            <a:r>
              <a:rPr lang="it-IT" sz="2800" b="0" i="1" dirty="0">
                <a:solidFill>
                  <a:srgbClr val="000000"/>
                </a:solidFill>
                <a:effectLst/>
                <a:latin typeface="Arial"/>
              </a:rPr>
              <a:t> must </a:t>
            </a:r>
            <a:r>
              <a:rPr lang="it-IT" sz="2800" b="0" i="1" dirty="0" err="1">
                <a:solidFill>
                  <a:srgbClr val="000000"/>
                </a:solidFill>
                <a:effectLst/>
                <a:latin typeface="Arial"/>
              </a:rPr>
              <a:t>find</a:t>
            </a:r>
            <a:r>
              <a:rPr lang="it-IT" sz="2800" b="0" i="1" dirty="0">
                <a:solidFill>
                  <a:srgbClr val="000000"/>
                </a:solidFill>
                <a:effectLst/>
                <a:latin typeface="Arial"/>
              </a:rPr>
              <a:t> the </a:t>
            </a:r>
            <a:r>
              <a:rPr lang="it-IT" sz="2800" b="0" i="1" dirty="0" err="1">
                <a:solidFill>
                  <a:srgbClr val="000000"/>
                </a:solidFill>
                <a:effectLst/>
                <a:latin typeface="Arial"/>
              </a:rPr>
              <a:t>proper</a:t>
            </a:r>
            <a:r>
              <a:rPr lang="it-IT" sz="2800" b="0" i="1" dirty="0">
                <a:solidFill>
                  <a:srgbClr val="000000"/>
                </a:solidFill>
                <a:effectLst/>
                <a:latin typeface="Arial"/>
              </a:rPr>
              <a:t> balance (and I </a:t>
            </a:r>
            <a:r>
              <a:rPr lang="it-IT" sz="2800" b="0" i="1" dirty="0" err="1">
                <a:solidFill>
                  <a:srgbClr val="000000"/>
                </a:solidFill>
                <a:effectLst/>
                <a:latin typeface="Arial"/>
              </a:rPr>
              <a:t>would</a:t>
            </a:r>
            <a:r>
              <a:rPr lang="it-IT" sz="2800" b="0" i="1" dirty="0">
                <a:solidFill>
                  <a:srgbClr val="000000"/>
                </a:solidFill>
                <a:effectLst/>
                <a:latin typeface="Arial"/>
              </a:rPr>
              <a:t> </a:t>
            </a:r>
            <a:r>
              <a:rPr lang="it-IT" sz="2800" b="0" i="1" dirty="0" err="1">
                <a:solidFill>
                  <a:srgbClr val="000000"/>
                </a:solidFill>
                <a:effectLst/>
                <a:latin typeface="Arial"/>
              </a:rPr>
              <a:t>argue</a:t>
            </a:r>
            <a:r>
              <a:rPr lang="it-IT" sz="2800" b="0" i="1" dirty="0">
                <a:solidFill>
                  <a:srgbClr val="000000"/>
                </a:solidFill>
                <a:effectLst/>
                <a:latin typeface="Arial"/>
              </a:rPr>
              <a:t> </a:t>
            </a:r>
            <a:r>
              <a:rPr lang="it-IT" sz="2800" b="1" i="1" dirty="0" err="1">
                <a:solidFill>
                  <a:srgbClr val="C00000"/>
                </a:solidFill>
                <a:effectLst/>
                <a:latin typeface="Arial"/>
              </a:rPr>
              <a:t>we</a:t>
            </a:r>
            <a:r>
              <a:rPr lang="it-IT" sz="2800" b="1" i="1" dirty="0">
                <a:solidFill>
                  <a:srgbClr val="C00000"/>
                </a:solidFill>
                <a:effectLst/>
                <a:latin typeface="Arial"/>
              </a:rPr>
              <a:t> are </a:t>
            </a:r>
            <a:r>
              <a:rPr lang="it-IT" sz="2800" b="1" i="1" dirty="0" err="1">
                <a:solidFill>
                  <a:srgbClr val="C00000"/>
                </a:solidFill>
                <a:effectLst/>
                <a:latin typeface="Arial"/>
              </a:rPr>
              <a:t>exploring</a:t>
            </a:r>
            <a:r>
              <a:rPr lang="it-IT" sz="2800" b="1" i="1" dirty="0">
                <a:solidFill>
                  <a:srgbClr val="C00000"/>
                </a:solidFill>
                <a:effectLst/>
                <a:latin typeface="Arial"/>
              </a:rPr>
              <a:t> a new balance</a:t>
            </a:r>
            <a:r>
              <a:rPr lang="it-IT" sz="2800" b="0" i="1" dirty="0">
                <a:solidFill>
                  <a:srgbClr val="000000"/>
                </a:solidFill>
                <a:effectLst/>
                <a:latin typeface="Arial"/>
              </a:rPr>
              <a:t>) </a:t>
            </a:r>
            <a:r>
              <a:rPr lang="it-IT" sz="2800" b="0" i="1" dirty="0" err="1">
                <a:solidFill>
                  <a:srgbClr val="000000"/>
                </a:solidFill>
                <a:effectLst/>
                <a:latin typeface="Arial"/>
              </a:rPr>
              <a:t>between</a:t>
            </a:r>
            <a:r>
              <a:rPr lang="it-IT" sz="2800" b="0" i="1" dirty="0">
                <a:solidFill>
                  <a:srgbClr val="000000"/>
                </a:solidFill>
                <a:effectLst/>
                <a:latin typeface="Arial"/>
              </a:rPr>
              <a:t> costs of investments versus reliability”</a:t>
            </a:r>
          </a:p>
          <a:p>
            <a:pPr algn="r"/>
            <a:endParaRPr lang="it-IT" sz="2800" b="0" i="1" dirty="0">
              <a:solidFill>
                <a:srgbClr val="000000"/>
              </a:solidFill>
              <a:effectLst/>
              <a:latin typeface="Arial"/>
            </a:endParaRPr>
          </a:p>
          <a:p>
            <a:pPr algn="r"/>
            <a:r>
              <a:rPr lang="it-IT" sz="2400" i="1" dirty="0"/>
              <a:t>FERC Commissioner Judy Chang</a:t>
            </a:r>
          </a:p>
          <a:p>
            <a:pPr algn="r"/>
            <a:r>
              <a:rPr lang="it-IT" sz="2400" i="1" dirty="0" err="1"/>
              <a:t>Concurrent</a:t>
            </a:r>
            <a:r>
              <a:rPr lang="it-IT" sz="2400" i="1" dirty="0"/>
              <a:t> Statement, June 18, 2026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497872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725E5-19C0-E0BF-CE20-DDDB25246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F8CFFC7A-D741-D70E-8179-EB84154FCB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800" y="497838"/>
            <a:ext cx="9142413" cy="486304"/>
          </a:xfrm>
        </p:spPr>
        <p:txBody>
          <a:bodyPr/>
          <a:lstStyle/>
          <a:p>
            <a:r>
              <a:rPr lang="it-IT" dirty="0"/>
              <a:t>Help Protect the Common Home</a:t>
            </a:r>
            <a:endParaRPr lang="en-US" dirty="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459E75CE-52EC-E6B6-034E-8C206CFF9B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2909" y="177303"/>
            <a:ext cx="668262" cy="668262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B9144BE7-3D46-010B-867C-231EC8CC1856}"/>
              </a:ext>
            </a:extLst>
          </p:cNvPr>
          <p:cNvSpPr txBox="1">
            <a:spLocks/>
          </p:cNvSpPr>
          <p:nvPr/>
        </p:nvSpPr>
        <p:spPr>
          <a:xfrm>
            <a:off x="1065462" y="3943192"/>
            <a:ext cx="10244221" cy="2102803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88F9E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  <a:buClrTx/>
              <a:buFontTx/>
            </a:pPr>
            <a:r>
              <a:rPr lang="en-US" sz="28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101. (…) Current AI systems require </a:t>
            </a:r>
            <a:r>
              <a:rPr lang="en-US" sz="28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enormous amounts </a:t>
            </a:r>
            <a:br>
              <a:rPr lang="en-US" sz="28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energy and water</a:t>
            </a:r>
            <a:r>
              <a:rPr lang="en-US" sz="28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significantly influencing carbon dioxide emissions, and place heavy demands on natural resources. As their complexity increases, especially in the case of large language models, the </a:t>
            </a:r>
            <a:r>
              <a:rPr lang="en-US" sz="28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for computing power and storage capacity grows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too, which requires an extensive network of machines, cables, </a:t>
            </a:r>
            <a:r>
              <a:rPr lang="en-US" sz="28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centers and energy-intensive infrastructure</a:t>
            </a:r>
            <a:r>
              <a:rPr lang="en-US" sz="2800" b="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b="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this reason, it is essential to develop more sustainable technological solutions that reduce environmental impact and </a:t>
            </a:r>
            <a:r>
              <a:rPr lang="en-US" sz="28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 protect our Common Home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600" i="1" dirty="0"/>
            </a:br>
            <a:endParaRPr lang="it-IT" sz="26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AF5F055-3364-581E-B0DB-3E58A6827E12}"/>
              </a:ext>
            </a:extLst>
          </p:cNvPr>
          <p:cNvSpPr txBox="1"/>
          <p:nvPr/>
        </p:nvSpPr>
        <p:spPr>
          <a:xfrm>
            <a:off x="3416969" y="4625468"/>
            <a:ext cx="806196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br>
              <a:rPr lang="en-US" sz="2600" i="1" dirty="0"/>
            </a:br>
            <a:br>
              <a:rPr lang="en-US" sz="2600" dirty="0"/>
            </a:br>
            <a:r>
              <a:rPr lang="en-US" sz="2600" dirty="0"/>
              <a:t>Encyclical Letter </a:t>
            </a:r>
            <a:r>
              <a:rPr lang="en-US" sz="2600" dirty="0">
                <a:hlinkClick r:id="rId4"/>
              </a:rPr>
              <a:t>MAGNIFICA HUMANITAS</a:t>
            </a:r>
            <a:br>
              <a:rPr lang="en-US" sz="2600" dirty="0"/>
            </a:br>
            <a:r>
              <a:rPr lang="en-US" sz="2600" dirty="0"/>
              <a:t>of His Holiness Pope Leo XIV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70636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2570221" y="3429794"/>
            <a:ext cx="7049969" cy="760083"/>
          </a:xfrm>
        </p:spPr>
        <p:txBody>
          <a:bodyPr/>
          <a:lstStyle/>
          <a:p>
            <a:r>
              <a:rPr lang="en-US" b="1" i="0" dirty="0">
                <a:hlinkClick r:id="rId2"/>
              </a:rPr>
              <a:t>luca.loschiavo@erranet.org</a:t>
            </a:r>
            <a:endParaRPr lang="en-US" b="1" i="0" dirty="0"/>
          </a:p>
          <a:p>
            <a:pPr algn="l">
              <a:spcBef>
                <a:spcPts val="2400"/>
              </a:spcBef>
              <a:spcAft>
                <a:spcPts val="600"/>
              </a:spcAft>
            </a:pPr>
            <a:endParaRPr lang="hu-HU" sz="1600" i="0" dirty="0">
              <a:solidFill>
                <a:schemeClr val="tx1"/>
              </a:solidFill>
            </a:endParaRP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FEA810DB-DD34-2220-1365-1F07FDBF55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1469" y="3425359"/>
            <a:ext cx="668262" cy="66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5317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</TotalTime>
  <Words>406</Words>
  <Application>Microsoft Office PowerPoint</Application>
  <PresentationFormat>Custom</PresentationFormat>
  <Paragraphs>41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Calibri</vt:lpstr>
      <vt:lpstr>Archivo SemiBold</vt:lpstr>
      <vt:lpstr>Roboto</vt:lpstr>
      <vt:lpstr>굴림체</vt:lpstr>
      <vt:lpstr>Arial</vt:lpstr>
      <vt:lpstr>Inter-Regular</vt:lpstr>
      <vt:lpstr>Custom Design</vt:lpstr>
      <vt:lpstr>1_Custom Design</vt:lpstr>
      <vt:lpstr>4_Custom Design</vt:lpstr>
      <vt:lpstr>PowerPoint Presentation</vt:lpstr>
      <vt:lpstr>ERRA Research Paper: The Impact  of AI Growth on the Power System</vt:lpstr>
      <vt:lpstr>ERRA Research Paper: The Impact  of AI Growth on the Power System</vt:lpstr>
      <vt:lpstr>ERRA Research Paper: The Impact  of AI Growth on the Power System</vt:lpstr>
      <vt:lpstr>ERRA Research Paper: The Impact  of AI Growth on the Power System</vt:lpstr>
      <vt:lpstr>How Balance Can Be Achieved</vt:lpstr>
      <vt:lpstr>Help Protect the Common Home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Malvina Svanidze</cp:lastModifiedBy>
  <cp:revision>35</cp:revision>
  <dcterms:created xsi:type="dcterms:W3CDTF">2026-05-14T13:05:40Z</dcterms:created>
  <dcterms:modified xsi:type="dcterms:W3CDTF">2026-09-28T07:36:19Z</dcterms:modified>
</cp:coreProperties>
</file>